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63" r:id="rId2"/>
    <p:sldId id="274" r:id="rId3"/>
    <p:sldId id="275" r:id="rId4"/>
    <p:sldId id="278" r:id="rId5"/>
    <p:sldId id="277" r:id="rId6"/>
    <p:sldId id="281" r:id="rId7"/>
    <p:sldId id="280" r:id="rId8"/>
    <p:sldId id="271" r:id="rId9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03" autoAdjust="0"/>
    <p:restoredTop sz="88834" autoAdjust="0"/>
  </p:normalViewPr>
  <p:slideViewPr>
    <p:cSldViewPr snapToGrid="0">
      <p:cViewPr varScale="1">
        <p:scale>
          <a:sx n="65" d="100"/>
          <a:sy n="65" d="100"/>
        </p:scale>
        <p:origin x="858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25.wmf"/><Relationship Id="rId2" Type="http://schemas.openxmlformats.org/officeDocument/2006/relationships/image" Target="../media/image24.wmf"/><Relationship Id="rId1" Type="http://schemas.openxmlformats.org/officeDocument/2006/relationships/image" Target="../media/image23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FA70F2-FFB1-4A77-8169-B4B3A96EA7FA}" type="datetimeFigureOut">
              <a:rPr lang="zh-TW" altLang="en-US" smtClean="0"/>
              <a:pPr/>
              <a:t>2021/11/30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422045-D558-4E33-BE68-5816A24675A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0686334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C74DAA-8521-401A-B442-5F827CEBB63B}" type="datetimeFigureOut">
              <a:rPr lang="zh-TW" altLang="en-US" smtClean="0"/>
              <a:pPr/>
              <a:t>2021/11/30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A6A725-A372-460E-884A-4864481A9E4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4132034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44435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B2EBB-BC46-4219-8E99-314F36A94901}" type="datetime1">
              <a:rPr lang="zh-TW" altLang="en-US" smtClean="0"/>
              <a:pPr/>
              <a:t>2021/11/30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35543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CC0F3-B846-4290-B9C4-8F115EE2B84D}" type="datetime1">
              <a:rPr lang="zh-TW" altLang="en-US" smtClean="0"/>
              <a:pPr/>
              <a:t>2021/11/30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588852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D761B-6585-4B1B-A2B9-4CDB597A6ECA}" type="datetime1">
              <a:rPr lang="zh-TW" altLang="en-US" smtClean="0"/>
              <a:pPr/>
              <a:t>2021/11/30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659048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A79E8-9818-4963-B672-E7E501E3FB3A}" type="datetime1">
              <a:rPr lang="zh-TW" altLang="en-US" smtClean="0"/>
              <a:pPr/>
              <a:t>2021/11/30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10469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7491D-FC62-475C-9CF3-02865DEF5AF5}" type="datetime1">
              <a:rPr lang="zh-TW" altLang="en-US" smtClean="0"/>
              <a:pPr/>
              <a:t>2021/11/30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478560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5CF08-AE98-4F76-9E5C-9F20DE2A111C}" type="datetime1">
              <a:rPr lang="zh-TW" altLang="en-US" smtClean="0"/>
              <a:pPr/>
              <a:t>2021/11/30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918779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1F89E-FF1C-46AC-B04C-B6464287433B}" type="datetime1">
              <a:rPr lang="zh-TW" altLang="en-US" smtClean="0"/>
              <a:pPr/>
              <a:t>2021/11/30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399253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2D6E8-63C8-4ADC-88CB-84562CB67E64}" type="datetime1">
              <a:rPr lang="zh-TW" altLang="en-US" smtClean="0"/>
              <a:pPr/>
              <a:t>2021/11/30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205620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E44BA-7BE3-4C66-8864-489905E8021E}" type="datetime1">
              <a:rPr lang="zh-TW" altLang="en-US" smtClean="0"/>
              <a:pPr/>
              <a:t>2021/11/30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730393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BA1F0-130F-4C1B-8346-D0167DF99193}" type="datetime1">
              <a:rPr lang="zh-TW" altLang="en-US" smtClean="0"/>
              <a:pPr/>
              <a:t>2021/11/30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68995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8524E-FE32-451E-A5A3-4235D58504EB}" type="datetime1">
              <a:rPr lang="zh-TW" altLang="en-US" smtClean="0"/>
              <a:pPr/>
              <a:t>2021/11/30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775282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4B7FED-B7B7-4EA8-97CF-7E7FEFD7FC74}" type="datetime1">
              <a:rPr lang="zh-TW" altLang="en-US" smtClean="0"/>
              <a:pPr/>
              <a:t>2021/11/30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7317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2.wmf"/><Relationship Id="rId4" Type="http://schemas.openxmlformats.org/officeDocument/2006/relationships/image" Target="../media/image4.png"/><Relationship Id="rId9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0.png"/><Relationship Id="rId7" Type="http://schemas.openxmlformats.org/officeDocument/2006/relationships/image" Target="../media/image2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10" Type="http://schemas.openxmlformats.org/officeDocument/2006/relationships/image" Target="../media/image17.wmf"/><Relationship Id="rId4" Type="http://schemas.openxmlformats.org/officeDocument/2006/relationships/image" Target="../media/image18.png"/><Relationship Id="rId9" Type="http://schemas.openxmlformats.org/officeDocument/2006/relationships/oleObject" Target="../embeddings/oleObject2.bin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24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4.bin"/><Relationship Id="rId11" Type="http://schemas.openxmlformats.org/officeDocument/2006/relationships/image" Target="../media/image25.wmf"/><Relationship Id="rId5" Type="http://schemas.openxmlformats.org/officeDocument/2006/relationships/image" Target="../media/image23.wmf"/><Relationship Id="rId10" Type="http://schemas.openxmlformats.org/officeDocument/2006/relationships/oleObject" Target="../embeddings/oleObject5.bin"/><Relationship Id="rId4" Type="http://schemas.openxmlformats.org/officeDocument/2006/relationships/oleObject" Target="../embeddings/oleObject3.bin"/><Relationship Id="rId9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/>
          <p:cNvSpPr txBox="1"/>
          <p:nvPr/>
        </p:nvSpPr>
        <p:spPr>
          <a:xfrm>
            <a:off x="1989361" y="1628445"/>
            <a:ext cx="80261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4000" dirty="0"/>
              <a:t>BFX_UA300 FFC cable FA report</a:t>
            </a:r>
            <a:endParaRPr lang="zh-TW" altLang="en-US" sz="4000" dirty="0"/>
          </a:p>
        </p:txBody>
      </p:sp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9749178" y="5766174"/>
            <a:ext cx="218552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en-US" altLang="zh-TW" sz="1800" dirty="0">
                <a:latin typeface="Calibri" pitchFamily="34" charset="0"/>
                <a:cs typeface="Calibri" pitchFamily="34" charset="0"/>
              </a:rPr>
              <a:t>Date : </a:t>
            </a:r>
            <a:r>
              <a:rPr lang="en-US" altLang="zh-TW" sz="1800" dirty="0" smtClean="0">
                <a:latin typeface="Calibri" pitchFamily="34" charset="0"/>
                <a:cs typeface="Calibri" pitchFamily="34" charset="0"/>
              </a:rPr>
              <a:t>29-Nov-2021</a:t>
            </a:r>
            <a:endParaRPr lang="en-US" altLang="zh-CN" sz="1800" dirty="0">
              <a:latin typeface="Calibri" pitchFamily="34" charset="0"/>
              <a:cs typeface="Calibri" pitchFamily="34" charset="0"/>
            </a:endParaRPr>
          </a:p>
          <a:p>
            <a:pPr eaLnBrk="0" hangingPunct="0"/>
            <a:r>
              <a:rPr lang="en-US" altLang="en-US" sz="1800" dirty="0">
                <a:latin typeface="Calibri" pitchFamily="34" charset="0"/>
                <a:cs typeface="Calibri" pitchFamily="34" charset="0"/>
              </a:rPr>
              <a:t>Prepared by: </a:t>
            </a:r>
            <a:r>
              <a:rPr lang="en-US" altLang="en-US" dirty="0" smtClean="0">
                <a:latin typeface="Calibri" pitchFamily="34" charset="0"/>
                <a:cs typeface="Calibri" pitchFamily="34" charset="0"/>
              </a:rPr>
              <a:t>Rachel</a:t>
            </a:r>
            <a:endParaRPr lang="en-US" altLang="en-US" sz="1800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zh-TW" sz="3200" b="1" dirty="0">
                <a:solidFill>
                  <a:schemeClr val="tx1"/>
                </a:solidFill>
                <a:ea typeface="標楷體" panose="03000509000000000000" pitchFamily="65" charset="-120"/>
                <a:cs typeface="Arial" panose="020B0604020202020204" pitchFamily="34" charset="0"/>
              </a:rPr>
              <a:t>D2. </a:t>
            </a:r>
            <a:r>
              <a:rPr lang="en-US" sz="3200" b="1" dirty="0">
                <a:solidFill>
                  <a:schemeClr val="tx1"/>
                </a:solidFill>
                <a:cs typeface="Arial" panose="020B0604020202020204" pitchFamily="34" charset="0"/>
              </a:rPr>
              <a:t>D</a:t>
            </a:r>
            <a:r>
              <a:rPr lang="en-US" altLang="zh-CN" sz="3200" b="1" dirty="0">
                <a:solidFill>
                  <a:schemeClr val="tx1"/>
                </a:solidFill>
                <a:cs typeface="Arial" panose="020B0604020202020204" pitchFamily="34" charset="0"/>
              </a:rPr>
              <a:t>escription</a:t>
            </a:r>
            <a:r>
              <a:rPr lang="en-US" sz="3200" b="1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altLang="zh-CN" sz="3200" b="1" dirty="0">
                <a:solidFill>
                  <a:schemeClr val="tx1"/>
                </a:solidFill>
                <a:cs typeface="Arial" panose="020B0604020202020204" pitchFamily="34" charset="0"/>
              </a:rPr>
              <a:t>of</a:t>
            </a:r>
            <a:r>
              <a:rPr lang="en-US" sz="3200" b="1" dirty="0">
                <a:solidFill>
                  <a:schemeClr val="tx1"/>
                </a:solidFill>
                <a:cs typeface="Arial" panose="020B0604020202020204" pitchFamily="34" charset="0"/>
              </a:rPr>
              <a:t> P</a:t>
            </a:r>
            <a:r>
              <a:rPr lang="en-US" altLang="zh-CN" sz="3200" b="1" dirty="0">
                <a:solidFill>
                  <a:schemeClr val="tx1"/>
                </a:solidFill>
                <a:cs typeface="Arial" panose="020B0604020202020204" pitchFamily="34" charset="0"/>
              </a:rPr>
              <a:t>roblems</a:t>
            </a:r>
            <a:endParaRPr lang="en-US" altLang="zh-TW" sz="3200" b="1" dirty="0">
              <a:solidFill>
                <a:schemeClr val="tx1"/>
              </a:solidFill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22" name="向下箭號圖說文字 3">
            <a:extLst>
              <a:ext uri="{FF2B5EF4-FFF2-40B4-BE49-F238E27FC236}">
                <a16:creationId xmlns:a16="http://schemas.microsoft.com/office/drawing/2014/main" id="{76D3D512-756D-4625-AC28-6926D1DE45E6}"/>
              </a:ext>
            </a:extLst>
          </p:cNvPr>
          <p:cNvSpPr/>
          <p:nvPr/>
        </p:nvSpPr>
        <p:spPr>
          <a:xfrm>
            <a:off x="448901" y="736605"/>
            <a:ext cx="11333702" cy="678982"/>
          </a:xfrm>
          <a:prstGeom prst="downArrowCallou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>
                <a:solidFill>
                  <a:schemeClr val="bg1"/>
                </a:solidFill>
                <a:cs typeface="Arial" panose="020B0604020202020204" pitchFamily="34" charset="0"/>
              </a:rPr>
              <a:t>1. Issue Description</a:t>
            </a:r>
          </a:p>
        </p:txBody>
      </p:sp>
      <p:sp>
        <p:nvSpPr>
          <p:cNvPr id="23" name="圓角矩形 8">
            <a:extLst>
              <a:ext uri="{FF2B5EF4-FFF2-40B4-BE49-F238E27FC236}">
                <a16:creationId xmlns:a16="http://schemas.microsoft.com/office/drawing/2014/main" id="{5B5650D9-7CBC-4786-A2F8-D345C2C61748}"/>
              </a:ext>
            </a:extLst>
          </p:cNvPr>
          <p:cNvSpPr/>
          <p:nvPr/>
        </p:nvSpPr>
        <p:spPr>
          <a:xfrm>
            <a:off x="448901" y="1415587"/>
            <a:ext cx="11333702" cy="512365"/>
          </a:xfrm>
          <a:prstGeom prst="roundRect">
            <a:avLst>
              <a:gd name="adj" fmla="val 5761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 fontAlgn="ctr">
              <a:buFont typeface="Wingdings" panose="05000000000000000000" pitchFamily="2" charset="2"/>
              <a:buChar char="l"/>
            </a:pPr>
            <a:r>
              <a:rPr lang="en-US" dirty="0" smtClean="0">
                <a:solidFill>
                  <a:schemeClr val="tx1"/>
                </a:solidFill>
                <a:cs typeface="Arial" panose="020B0604020202020204" pitchFamily="34" charset="0"/>
              </a:rPr>
              <a:t>24-Nov-2020</a:t>
            </a:r>
            <a:r>
              <a:rPr lang="en-US" dirty="0">
                <a:solidFill>
                  <a:schemeClr val="tx1"/>
                </a:solidFill>
                <a:cs typeface="Arial" panose="020B0604020202020204" pitchFamily="34" charset="0"/>
              </a:rPr>
              <a:t>, </a:t>
            </a:r>
            <a:r>
              <a:rPr lang="en-US" dirty="0" smtClean="0">
                <a:solidFill>
                  <a:schemeClr val="tx1"/>
                </a:solidFill>
                <a:cs typeface="Arial" panose="020B0604020202020204" pitchFamily="34" charset="0"/>
              </a:rPr>
              <a:t>ALT </a:t>
            </a:r>
            <a:r>
              <a:rPr lang="en-US" dirty="0">
                <a:solidFill>
                  <a:schemeClr val="tx1"/>
                </a:solidFill>
                <a:cs typeface="Arial" panose="020B0604020202020204" pitchFamily="34" charset="0"/>
              </a:rPr>
              <a:t>complia</a:t>
            </a:r>
            <a:r>
              <a:rPr lang="en-US" altLang="zh-CN" dirty="0">
                <a:solidFill>
                  <a:schemeClr val="tx1"/>
                </a:solidFill>
                <a:cs typeface="Arial" panose="020B0604020202020204" pitchFamily="34" charset="0"/>
              </a:rPr>
              <a:t>nt that </a:t>
            </a:r>
            <a:r>
              <a:rPr lang="en-US" dirty="0" smtClean="0">
                <a:solidFill>
                  <a:schemeClr val="tx1"/>
                </a:solidFill>
                <a:cs typeface="Arial" panose="020B0604020202020204" pitchFamily="34" charset="0"/>
              </a:rPr>
              <a:t>3 </a:t>
            </a:r>
            <a:r>
              <a:rPr lang="en-US" dirty="0">
                <a:solidFill>
                  <a:schemeClr val="tx1"/>
                </a:solidFill>
                <a:cs typeface="Arial" panose="020B0604020202020204" pitchFamily="34" charset="0"/>
              </a:rPr>
              <a:t>units </a:t>
            </a:r>
            <a:r>
              <a:rPr lang="en-US" dirty="0" smtClean="0">
                <a:solidFill>
                  <a:schemeClr val="tx1"/>
                </a:solidFill>
                <a:cs typeface="Arial" panose="020B0604020202020204" pitchFamily="34" charset="0"/>
              </a:rPr>
              <a:t>BFX-AU300 </a:t>
            </a:r>
            <a:r>
              <a:rPr lang="en-US" dirty="0">
                <a:solidFill>
                  <a:schemeClr val="tx1"/>
                </a:solidFill>
                <a:cs typeface="Arial" panose="020B0604020202020204" pitchFamily="34" charset="0"/>
              </a:rPr>
              <a:t>- </a:t>
            </a:r>
            <a:r>
              <a:rPr lang="en-US" dirty="0" smtClean="0">
                <a:solidFill>
                  <a:schemeClr val="tx1"/>
                </a:solidFill>
                <a:cs typeface="Arial" panose="020B0604020202020204" pitchFamily="34" charset="0"/>
              </a:rPr>
              <a:t>FFC Cable </a:t>
            </a:r>
            <a:r>
              <a:rPr lang="en-US" dirty="0">
                <a:solidFill>
                  <a:schemeClr val="tx1"/>
                </a:solidFill>
                <a:cs typeface="Arial" panose="020B0604020202020204" pitchFamily="34" charset="0"/>
              </a:rPr>
              <a:t>Connection Fail . 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FEB0334-7E10-44C0-BEB2-DF7471D24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5328938"/>
              </p:ext>
            </p:extLst>
          </p:nvPr>
        </p:nvGraphicFramePr>
        <p:xfrm>
          <a:off x="448901" y="2592409"/>
          <a:ext cx="11333702" cy="35471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4762">
                  <a:extLst>
                    <a:ext uri="{9D8B030D-6E8A-4147-A177-3AD203B41FA5}">
                      <a16:colId xmlns:a16="http://schemas.microsoft.com/office/drawing/2014/main" val="1675715881"/>
                    </a:ext>
                  </a:extLst>
                </a:gridCol>
                <a:gridCol w="1494529">
                  <a:extLst>
                    <a:ext uri="{9D8B030D-6E8A-4147-A177-3AD203B41FA5}">
                      <a16:colId xmlns:a16="http://schemas.microsoft.com/office/drawing/2014/main" val="3042924976"/>
                    </a:ext>
                  </a:extLst>
                </a:gridCol>
                <a:gridCol w="2446317">
                  <a:extLst>
                    <a:ext uri="{9D8B030D-6E8A-4147-A177-3AD203B41FA5}">
                      <a16:colId xmlns:a16="http://schemas.microsoft.com/office/drawing/2014/main" val="1374516529"/>
                    </a:ext>
                  </a:extLst>
                </a:gridCol>
                <a:gridCol w="1294410">
                  <a:extLst>
                    <a:ext uri="{9D8B030D-6E8A-4147-A177-3AD203B41FA5}">
                      <a16:colId xmlns:a16="http://schemas.microsoft.com/office/drawing/2014/main" val="3633120302"/>
                    </a:ext>
                  </a:extLst>
                </a:gridCol>
                <a:gridCol w="5583684">
                  <a:extLst>
                    <a:ext uri="{9D8B030D-6E8A-4147-A177-3AD203B41FA5}">
                      <a16:colId xmlns:a16="http://schemas.microsoft.com/office/drawing/2014/main" val="608985399"/>
                    </a:ext>
                  </a:extLst>
                </a:gridCol>
              </a:tblGrid>
              <a:tr h="886784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N</a:t>
                      </a:r>
                      <a:r>
                        <a:rPr lang="en-US" altLang="zh-CN" sz="1600" dirty="0"/>
                        <a:t>o</a:t>
                      </a:r>
                      <a:r>
                        <a:rPr lang="en-US" sz="1600" dirty="0"/>
                        <a:t>.</a:t>
                      </a:r>
                      <a:endParaRPr lang="en-US" sz="1600" b="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bg1"/>
                          </a:solidFill>
                          <a:latin typeface="+mn-lt"/>
                        </a:rPr>
                        <a:t>SN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Label Product</a:t>
                      </a:r>
                      <a:endParaRPr lang="en-US" sz="1600" b="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Production date</a:t>
                      </a:r>
                      <a:endParaRPr lang="en-US" sz="1600" b="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>
                          <a:effectLst/>
                        </a:rPr>
                        <a:t>Failure Description</a:t>
                      </a:r>
                      <a:r>
                        <a:rPr lang="en-US" sz="1600" baseline="0" dirty="0"/>
                        <a:t> F</a:t>
                      </a:r>
                      <a:r>
                        <a:rPr lang="en-US" sz="1600" dirty="0"/>
                        <a:t>eedback</a:t>
                      </a:r>
                      <a:r>
                        <a:rPr lang="en-US" sz="1600" baseline="0" dirty="0"/>
                        <a:t> </a:t>
                      </a:r>
                      <a:r>
                        <a:rPr lang="en-US" altLang="zh-CN" sz="1600" baseline="0" dirty="0"/>
                        <a:t>from </a:t>
                      </a:r>
                      <a:r>
                        <a:rPr lang="en-US" sz="1600" dirty="0"/>
                        <a:t>Customer </a:t>
                      </a:r>
                      <a:endParaRPr lang="en-US" sz="1600" b="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58695559"/>
                  </a:ext>
                </a:extLst>
              </a:tr>
              <a:tr h="886784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A8934AFE827D</a:t>
                      </a:r>
                      <a:endParaRPr lang="en-US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01-Nov-2021</a:t>
                      </a:r>
                      <a:endParaRPr lang="en-US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 rowSpan="3"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9851579"/>
                  </a:ext>
                </a:extLst>
              </a:tr>
              <a:tr h="88678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effectLst/>
                        </a:rPr>
                        <a:t>2</a:t>
                      </a:r>
                      <a:endParaRPr lang="en-US" sz="1600" dirty="0">
                        <a:effectLst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A8934AFE7D23</a:t>
                      </a:r>
                      <a:endParaRPr lang="en-US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18-Oct-2021</a:t>
                      </a:r>
                      <a:endParaRPr lang="en-US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1356694"/>
                  </a:ext>
                </a:extLst>
              </a:tr>
              <a:tr h="886784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A8934AFE7B29</a:t>
                      </a:r>
                      <a:endParaRPr lang="en-US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03-Oct-2021</a:t>
                      </a:r>
                      <a:endParaRPr lang="en-US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156551"/>
                  </a:ext>
                </a:extLst>
              </a:tr>
            </a:tbl>
          </a:graphicData>
        </a:graphic>
      </p:graphicFrame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3330891" y="2804898"/>
            <a:ext cx="801846" cy="220288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3306438" y="4662388"/>
            <a:ext cx="850754" cy="220288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6200000">
            <a:off x="3324974" y="3711988"/>
            <a:ext cx="813682" cy="220288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1784" y="3505418"/>
            <a:ext cx="1998645" cy="255099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78839" y="3529720"/>
            <a:ext cx="3337008" cy="94619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19637" y="5003652"/>
            <a:ext cx="3396209" cy="1052764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6278456" y="3460664"/>
            <a:ext cx="1606760" cy="470067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Oval 15"/>
          <p:cNvSpPr/>
          <p:nvPr/>
        </p:nvSpPr>
        <p:spPr>
          <a:xfrm>
            <a:off x="6561485" y="5001984"/>
            <a:ext cx="1606760" cy="470067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7885216" y="3695697"/>
            <a:ext cx="617516" cy="108403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8139529" y="5260127"/>
            <a:ext cx="600710" cy="32931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" name="Object 11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0268189"/>
              </p:ext>
            </p:extLst>
          </p:nvPr>
        </p:nvGraphicFramePr>
        <p:xfrm>
          <a:off x="9693278" y="1757693"/>
          <a:ext cx="1087538" cy="9176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9" name="Presentation" showAsIcon="1" r:id="rId9" imgW="914400" imgH="771480" progId="PowerPoint.Show.12">
                  <p:embed/>
                </p:oleObj>
              </mc:Choice>
              <mc:Fallback>
                <p:oleObj name="Presentation" showAsIcon="1" r:id="rId9" imgW="914400" imgH="771480" progId="PowerPoint.Show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9693278" y="1757693"/>
                        <a:ext cx="1087538" cy="91761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925955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zh-TW" sz="3200" b="1" dirty="0">
                <a:solidFill>
                  <a:schemeClr val="tx1"/>
                </a:solidFill>
                <a:ea typeface="標楷體" panose="03000509000000000000" pitchFamily="65" charset="-120"/>
                <a:cs typeface="Arial" panose="020B0604020202020204" pitchFamily="34" charset="0"/>
              </a:rPr>
              <a:t>D2. </a:t>
            </a:r>
            <a:r>
              <a:rPr lang="en-US" sz="3200" b="1" dirty="0">
                <a:solidFill>
                  <a:schemeClr val="tx1"/>
                </a:solidFill>
                <a:cs typeface="Arial" panose="020B0604020202020204" pitchFamily="34" charset="0"/>
              </a:rPr>
              <a:t>D</a:t>
            </a:r>
            <a:r>
              <a:rPr lang="en-US" altLang="zh-CN" sz="3200" b="1" dirty="0">
                <a:solidFill>
                  <a:schemeClr val="tx1"/>
                </a:solidFill>
                <a:cs typeface="Arial" panose="020B0604020202020204" pitchFamily="34" charset="0"/>
              </a:rPr>
              <a:t>escription</a:t>
            </a:r>
            <a:r>
              <a:rPr lang="en-US" sz="3200" b="1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altLang="zh-CN" sz="3200" b="1" dirty="0">
                <a:solidFill>
                  <a:schemeClr val="tx1"/>
                </a:solidFill>
                <a:cs typeface="Arial" panose="020B0604020202020204" pitchFamily="34" charset="0"/>
              </a:rPr>
              <a:t>of</a:t>
            </a:r>
            <a:r>
              <a:rPr lang="en-US" sz="3200" b="1" dirty="0">
                <a:solidFill>
                  <a:schemeClr val="tx1"/>
                </a:solidFill>
                <a:cs typeface="Arial" panose="020B0604020202020204" pitchFamily="34" charset="0"/>
              </a:rPr>
              <a:t> P</a:t>
            </a:r>
            <a:r>
              <a:rPr lang="en-US" altLang="zh-CN" sz="3200" b="1" dirty="0">
                <a:solidFill>
                  <a:schemeClr val="tx1"/>
                </a:solidFill>
                <a:cs typeface="Arial" panose="020B0604020202020204" pitchFamily="34" charset="0"/>
              </a:rPr>
              <a:t>roblems</a:t>
            </a:r>
            <a:endParaRPr lang="en-US" altLang="zh-TW" sz="3200" b="1" dirty="0">
              <a:solidFill>
                <a:schemeClr val="tx1"/>
              </a:solidFill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22" name="向下箭號圖說文字 3">
            <a:extLst>
              <a:ext uri="{FF2B5EF4-FFF2-40B4-BE49-F238E27FC236}">
                <a16:creationId xmlns:a16="http://schemas.microsoft.com/office/drawing/2014/main" id="{76D3D512-756D-4625-AC28-6926D1DE45E6}"/>
              </a:ext>
            </a:extLst>
          </p:cNvPr>
          <p:cNvSpPr/>
          <p:nvPr/>
        </p:nvSpPr>
        <p:spPr>
          <a:xfrm>
            <a:off x="448901" y="736605"/>
            <a:ext cx="11333702" cy="678982"/>
          </a:xfrm>
          <a:prstGeom prst="downArrowCallou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>
                <a:solidFill>
                  <a:schemeClr val="bg1"/>
                </a:solidFill>
                <a:cs typeface="Arial" panose="020B0604020202020204" pitchFamily="34" charset="0"/>
              </a:rPr>
              <a:t>2. Check Customer feedback </a:t>
            </a:r>
            <a:r>
              <a:rPr lang="en-US" b="1" dirty="0" smtClean="0">
                <a:solidFill>
                  <a:schemeClr val="bg1"/>
                </a:solidFill>
                <a:cs typeface="Arial" panose="020B0604020202020204" pitchFamily="34" charset="0"/>
              </a:rPr>
              <a:t>03 </a:t>
            </a:r>
            <a:r>
              <a:rPr lang="en-US" b="1" dirty="0">
                <a:solidFill>
                  <a:schemeClr val="bg1"/>
                </a:solidFill>
                <a:cs typeface="Arial" panose="020B0604020202020204" pitchFamily="34" charset="0"/>
              </a:rPr>
              <a:t>units production history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FEB0334-7E10-44C0-BEB2-DF7471D24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3</a:t>
            </a:fld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5010632"/>
              </p:ext>
            </p:extLst>
          </p:nvPr>
        </p:nvGraphicFramePr>
        <p:xfrm>
          <a:off x="448899" y="1826940"/>
          <a:ext cx="11333704" cy="1878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1737">
                  <a:extLst>
                    <a:ext uri="{9D8B030D-6E8A-4147-A177-3AD203B41FA5}">
                      <a16:colId xmlns:a16="http://schemas.microsoft.com/office/drawing/2014/main" val="1675715881"/>
                    </a:ext>
                  </a:extLst>
                </a:gridCol>
                <a:gridCol w="1510659">
                  <a:extLst>
                    <a:ext uri="{9D8B030D-6E8A-4147-A177-3AD203B41FA5}">
                      <a16:colId xmlns:a16="http://schemas.microsoft.com/office/drawing/2014/main" val="3042924976"/>
                    </a:ext>
                  </a:extLst>
                </a:gridCol>
                <a:gridCol w="2750097">
                  <a:extLst>
                    <a:ext uri="{9D8B030D-6E8A-4147-A177-3AD203B41FA5}">
                      <a16:colId xmlns:a16="http://schemas.microsoft.com/office/drawing/2014/main" val="2502560201"/>
                    </a:ext>
                  </a:extLst>
                </a:gridCol>
                <a:gridCol w="2388079">
                  <a:extLst>
                    <a:ext uri="{9D8B030D-6E8A-4147-A177-3AD203B41FA5}">
                      <a16:colId xmlns:a16="http://schemas.microsoft.com/office/drawing/2014/main" val="951265335"/>
                    </a:ext>
                  </a:extLst>
                </a:gridCol>
                <a:gridCol w="1923534">
                  <a:extLst>
                    <a:ext uri="{9D8B030D-6E8A-4147-A177-3AD203B41FA5}">
                      <a16:colId xmlns:a16="http://schemas.microsoft.com/office/drawing/2014/main" val="4235606538"/>
                    </a:ext>
                  </a:extLst>
                </a:gridCol>
                <a:gridCol w="1134799">
                  <a:extLst>
                    <a:ext uri="{9D8B030D-6E8A-4147-A177-3AD203B41FA5}">
                      <a16:colId xmlns:a16="http://schemas.microsoft.com/office/drawing/2014/main" val="2311861341"/>
                    </a:ext>
                  </a:extLst>
                </a:gridCol>
                <a:gridCol w="1134799">
                  <a:extLst>
                    <a:ext uri="{9D8B030D-6E8A-4147-A177-3AD203B41FA5}">
                      <a16:colId xmlns:a16="http://schemas.microsoft.com/office/drawing/2014/main" val="3633120302"/>
                    </a:ext>
                  </a:extLst>
                </a:gridCol>
              </a:tblGrid>
              <a:tr h="68625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N</a:t>
                      </a:r>
                      <a:r>
                        <a:rPr lang="en-US" altLang="zh-CN" sz="1600" dirty="0"/>
                        <a:t>o</a:t>
                      </a:r>
                      <a:r>
                        <a:rPr lang="en-US" sz="1600" dirty="0"/>
                        <a:t>.</a:t>
                      </a:r>
                      <a:endParaRPr lang="en-US" sz="1600" b="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MAC</a:t>
                      </a:r>
                      <a:endParaRPr lang="en-US" sz="1600" b="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SN</a:t>
                      </a:r>
                      <a:endParaRPr lang="en-US" sz="1600" b="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chemeClr val="bg1"/>
                          </a:solidFill>
                          <a:cs typeface="Arial" panose="020B0604020202020204" pitchFamily="34" charset="0"/>
                        </a:rPr>
                        <a:t>Production Date</a:t>
                      </a:r>
                      <a:endParaRPr lang="en-US" sz="1600" b="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FFC cable</a:t>
                      </a:r>
                      <a:endParaRPr lang="en-US" sz="1600" b="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DC</a:t>
                      </a:r>
                      <a:endParaRPr lang="en-US" sz="1600" b="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lt1"/>
                          </a:solidFill>
                          <a:latin typeface="+mn-lt"/>
                        </a:rPr>
                        <a:t>Vendor</a:t>
                      </a:r>
                      <a:endParaRPr lang="en-US" sz="1600" b="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58695559"/>
                  </a:ext>
                </a:extLst>
              </a:tr>
              <a:tr h="39730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A8934AFE827D</a:t>
                      </a:r>
                      <a:endParaRPr lang="en-US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2149695001202109000998</a:t>
                      </a:r>
                    </a:p>
                  </a:txBody>
                  <a:tcPr marL="182880" marR="1828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11/1/2021 10:04:37 AM</a:t>
                      </a:r>
                    </a:p>
                  </a:txBody>
                  <a:tcPr marL="182880" marR="1828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376.00039.005 - 10</a:t>
                      </a:r>
                      <a:endParaRPr lang="en-US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202140</a:t>
                      </a:r>
                      <a:endParaRPr lang="en-US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P-TWO</a:t>
                      </a:r>
                      <a:endParaRPr lang="en-US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89851579"/>
                  </a:ext>
                </a:extLst>
              </a:tr>
              <a:tr h="39730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A8934AFE7D23</a:t>
                      </a:r>
                      <a:endParaRPr lang="en-US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2149695001202109000967</a:t>
                      </a:r>
                    </a:p>
                  </a:txBody>
                  <a:tcPr marL="182880" marR="1828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10/18/2021 8:57:27 AM</a:t>
                      </a:r>
                    </a:p>
                  </a:txBody>
                  <a:tcPr marL="182880" marR="1828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en-US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noProof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2121.09.03</a:t>
                      </a:r>
                      <a:endParaRPr lang="en-US" sz="1600" kern="1200" noProof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kern="1200" noProof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71356694"/>
                  </a:ext>
                </a:extLst>
              </a:tr>
              <a:tr h="39730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effectLst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A8934AFE7B29</a:t>
                      </a:r>
                      <a:endParaRPr lang="en-US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2149695001202109000667</a:t>
                      </a:r>
                    </a:p>
                  </a:txBody>
                  <a:tcPr marL="182880" marR="1828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10/3/2021 1:34:55 AM</a:t>
                      </a:r>
                    </a:p>
                  </a:txBody>
                  <a:tcPr marL="182880" marR="1828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en-US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noProof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2021.09.03</a:t>
                      </a:r>
                      <a:endParaRPr lang="en-US" sz="1600" kern="1200" noProof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kern="1200" noProof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0156551"/>
                  </a:ext>
                </a:extLst>
              </a:tr>
            </a:tbl>
          </a:graphicData>
        </a:graphic>
      </p:graphicFrame>
      <p:sp>
        <p:nvSpPr>
          <p:cNvPr id="8" name="Callout: Up Arrow 26">
            <a:extLst>
              <a:ext uri="{FF2B5EF4-FFF2-40B4-BE49-F238E27FC236}">
                <a16:creationId xmlns:a16="http://schemas.microsoft.com/office/drawing/2014/main" id="{CF11011C-BC9F-43B9-9D96-1965A43D63C8}"/>
              </a:ext>
            </a:extLst>
          </p:cNvPr>
          <p:cNvSpPr/>
          <p:nvPr/>
        </p:nvSpPr>
        <p:spPr>
          <a:xfrm>
            <a:off x="448899" y="5262025"/>
            <a:ext cx="10490949" cy="1094325"/>
          </a:xfrm>
          <a:prstGeom prst="upArrowCallout">
            <a:avLst>
              <a:gd name="adj1" fmla="val 25000"/>
              <a:gd name="adj2" fmla="val 25000"/>
              <a:gd name="adj3" fmla="val 25000"/>
              <a:gd name="adj4" fmla="val 69612"/>
            </a:avLst>
          </a:prstGeom>
          <a:solidFill>
            <a:srgbClr val="E7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tabLst>
                <a:tab pos="1481138" algn="l"/>
              </a:tabLst>
            </a:pPr>
            <a:r>
              <a:rPr lang="en-US" b="1" dirty="0" smtClean="0">
                <a:solidFill>
                  <a:srgbClr val="0000FF"/>
                </a:solidFill>
                <a:cs typeface="Arial" panose="020B0604020202020204" pitchFamily="34" charset="0"/>
              </a:rPr>
              <a:t>Result: </a:t>
            </a:r>
          </a:p>
          <a:p>
            <a:pPr marL="342900" indent="-342900">
              <a:buFont typeface="+mj-lt"/>
              <a:buAutoNum type="arabicPeriod"/>
              <a:tabLst>
                <a:tab pos="1481138" algn="l"/>
              </a:tabLst>
            </a:pPr>
            <a:r>
              <a:rPr lang="en-US" b="1" dirty="0" smtClean="0">
                <a:solidFill>
                  <a:schemeClr val="tx1"/>
                </a:solidFill>
                <a:cs typeface="Arial" panose="020B0604020202020204" pitchFamily="34" charset="0"/>
              </a:rPr>
              <a:t>FFC P/N : 376.00039.005 – P-TWO vendor.</a:t>
            </a:r>
          </a:p>
          <a:p>
            <a:pPr marL="342900" indent="-342900">
              <a:tabLst>
                <a:tab pos="1481138" algn="l"/>
              </a:tabLst>
            </a:pPr>
            <a:r>
              <a:rPr lang="en-US" b="1" dirty="0" smtClean="0">
                <a:solidFill>
                  <a:schemeClr val="tx1"/>
                </a:solidFill>
                <a:cs typeface="Arial" panose="020B0604020202020204" pitchFamily="34" charset="0"/>
              </a:rPr>
              <a:t>2.   Date code is  202140 &amp; 2021.09.03</a:t>
            </a:r>
            <a:endParaRPr lang="en-US" b="1" dirty="0">
              <a:solidFill>
                <a:srgbClr val="FA0606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25324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向下箭號圖說文字 3">
            <a:extLst>
              <a:ext uri="{FF2B5EF4-FFF2-40B4-BE49-F238E27FC236}">
                <a16:creationId xmlns:a16="http://schemas.microsoft.com/office/drawing/2014/main" id="{BDE9DFC3-ECB4-4CAE-9D3E-5EB0C9452D77}"/>
              </a:ext>
            </a:extLst>
          </p:cNvPr>
          <p:cNvSpPr/>
          <p:nvPr/>
        </p:nvSpPr>
        <p:spPr>
          <a:xfrm>
            <a:off x="162228" y="736605"/>
            <a:ext cx="11782601" cy="678982"/>
          </a:xfrm>
          <a:prstGeom prst="downArrowCallou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>
                <a:solidFill>
                  <a:schemeClr val="bg1"/>
                </a:solidFill>
                <a:cs typeface="Arial" panose="020B0604020202020204" pitchFamily="34" charset="0"/>
              </a:rPr>
              <a:t>1</a:t>
            </a:r>
            <a:r>
              <a:rPr lang="en-US" b="1" dirty="0" smtClean="0">
                <a:solidFill>
                  <a:schemeClr val="bg1"/>
                </a:solidFill>
                <a:cs typeface="Arial" panose="020B0604020202020204" pitchFamily="34" charset="0"/>
              </a:rPr>
              <a:t>. </a:t>
            </a:r>
            <a:r>
              <a:rPr lang="en-US" b="1" dirty="0">
                <a:solidFill>
                  <a:schemeClr val="bg1"/>
                </a:solidFill>
                <a:cs typeface="Arial" panose="020B0604020202020204" pitchFamily="34" charset="0"/>
              </a:rPr>
              <a:t>Check Customer feedback </a:t>
            </a:r>
            <a:r>
              <a:rPr lang="en-US" b="1" dirty="0" smtClean="0">
                <a:solidFill>
                  <a:schemeClr val="bg1"/>
                </a:solidFill>
                <a:cs typeface="Arial" panose="020B0604020202020204" pitchFamily="34" charset="0"/>
              </a:rPr>
              <a:t>03 </a:t>
            </a:r>
            <a:r>
              <a:rPr lang="en-US" b="1" dirty="0">
                <a:solidFill>
                  <a:schemeClr val="bg1"/>
                </a:solidFill>
                <a:cs typeface="Arial" panose="020B0604020202020204" pitchFamily="34" charset="0"/>
              </a:rPr>
              <a:t>units production history</a:t>
            </a:r>
          </a:p>
        </p:txBody>
      </p:sp>
      <p:sp>
        <p:nvSpPr>
          <p:cNvPr id="4" name="Callout: Up Arrow 3">
            <a:extLst>
              <a:ext uri="{FF2B5EF4-FFF2-40B4-BE49-F238E27FC236}">
                <a16:creationId xmlns:a16="http://schemas.microsoft.com/office/drawing/2014/main" id="{CD3DA1EE-784C-462A-9BA0-095E25E6BEC4}"/>
              </a:ext>
            </a:extLst>
          </p:cNvPr>
          <p:cNvSpPr/>
          <p:nvPr/>
        </p:nvSpPr>
        <p:spPr>
          <a:xfrm>
            <a:off x="153989" y="5174476"/>
            <a:ext cx="11782601" cy="892532"/>
          </a:xfrm>
          <a:prstGeom prst="upArrowCallout">
            <a:avLst/>
          </a:prstGeom>
          <a:solidFill>
            <a:srgbClr val="E7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>
                <a:solidFill>
                  <a:srgbClr val="0000FF"/>
                </a:solidFill>
                <a:cs typeface="Arial" panose="020B0604020202020204" pitchFamily="34" charset="0"/>
              </a:rPr>
              <a:t>R</a:t>
            </a:r>
            <a:r>
              <a:rPr lang="en-US" altLang="zh-CN" b="1" dirty="0">
                <a:solidFill>
                  <a:srgbClr val="0000FF"/>
                </a:solidFill>
                <a:cs typeface="Arial" panose="020B0604020202020204" pitchFamily="34" charset="0"/>
              </a:rPr>
              <a:t>esult</a:t>
            </a:r>
            <a:r>
              <a:rPr lang="en-US" b="1" dirty="0">
                <a:solidFill>
                  <a:srgbClr val="0000FF"/>
                </a:solidFill>
                <a:cs typeface="Arial" panose="020B0604020202020204" pitchFamily="34" charset="0"/>
              </a:rPr>
              <a:t> : </a:t>
            </a:r>
            <a:r>
              <a:rPr lang="en-US" b="1" dirty="0">
                <a:solidFill>
                  <a:schemeClr val="tx1"/>
                </a:solidFill>
                <a:cs typeface="Arial" panose="020B0604020202020204" pitchFamily="34" charset="0"/>
              </a:rPr>
              <a:t>Check tested data is normal, </a:t>
            </a:r>
            <a:r>
              <a:rPr lang="en-US" b="1" dirty="0" smtClean="0">
                <a:solidFill>
                  <a:schemeClr val="tx1"/>
                </a:solidFill>
                <a:cs typeface="Arial" panose="020B0604020202020204" pitchFamily="34" charset="0"/>
              </a:rPr>
              <a:t>2/3 units have </a:t>
            </a:r>
            <a:r>
              <a:rPr lang="en-US" b="1" dirty="0">
                <a:solidFill>
                  <a:schemeClr val="tx1"/>
                </a:solidFill>
                <a:cs typeface="Arial" panose="020B0604020202020204" pitchFamily="34" charset="0"/>
              </a:rPr>
              <a:t>repair </a:t>
            </a:r>
            <a:r>
              <a:rPr lang="en-US" b="1" dirty="0" smtClean="0">
                <a:solidFill>
                  <a:schemeClr val="tx1"/>
                </a:solidFill>
                <a:cs typeface="Arial" panose="020B0604020202020204" pitchFamily="34" charset="0"/>
              </a:rPr>
              <a:t>record and open housing .</a:t>
            </a:r>
            <a:endParaRPr lang="en-US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D0A6034-C9B8-4E4F-B0DF-FDD1DBD475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4</a:t>
            </a:fld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矩形 2">
            <a:extLst>
              <a:ext uri="{FF2B5EF4-FFF2-40B4-BE49-F238E27FC236}">
                <a16:creationId xmlns:a16="http://schemas.microsoft.com/office/drawing/2014/main" id="{D75E9774-5F65-465B-8C1E-34BF64EF5D6C}"/>
              </a:ext>
            </a:extLst>
          </p:cNvPr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zh-TW" sz="3200" b="1" dirty="0">
                <a:solidFill>
                  <a:schemeClr val="tx1"/>
                </a:solidFill>
                <a:ea typeface="標楷體" panose="03000509000000000000" pitchFamily="65" charset="-120"/>
                <a:cs typeface="Arial" panose="020B0604020202020204" pitchFamily="34" charset="0"/>
              </a:rPr>
              <a:t>D3. </a:t>
            </a:r>
            <a:r>
              <a:rPr lang="en-US" sz="3200" b="1" dirty="0">
                <a:solidFill>
                  <a:schemeClr val="tx1"/>
                </a:solidFill>
                <a:cs typeface="Arial" panose="020B0604020202020204" pitchFamily="34" charset="0"/>
              </a:rPr>
              <a:t>C</a:t>
            </a:r>
            <a:r>
              <a:rPr lang="en-US" altLang="zh-CN" sz="3200" b="1" dirty="0">
                <a:solidFill>
                  <a:schemeClr val="tx1"/>
                </a:solidFill>
                <a:cs typeface="Arial" panose="020B0604020202020204" pitchFamily="34" charset="0"/>
              </a:rPr>
              <a:t>ontainment</a:t>
            </a:r>
            <a:endParaRPr lang="en-US" altLang="zh-TW" sz="3200" b="1" dirty="0">
              <a:solidFill>
                <a:schemeClr val="tx1"/>
              </a:solidFill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/>
          </p:nvPr>
        </p:nvGraphicFramePr>
        <p:xfrm>
          <a:off x="162228" y="1526831"/>
          <a:ext cx="11782602" cy="3358304"/>
        </p:xfrm>
        <a:graphic>
          <a:graphicData uri="http://schemas.openxmlformats.org/drawingml/2006/table">
            <a:tbl>
              <a:tblPr/>
              <a:tblGrid>
                <a:gridCol w="645294">
                  <a:extLst>
                    <a:ext uri="{9D8B030D-6E8A-4147-A177-3AD203B41FA5}">
                      <a16:colId xmlns:a16="http://schemas.microsoft.com/office/drawing/2014/main" val="2271705793"/>
                    </a:ext>
                  </a:extLst>
                </a:gridCol>
                <a:gridCol w="1460665">
                  <a:extLst>
                    <a:ext uri="{9D8B030D-6E8A-4147-A177-3AD203B41FA5}">
                      <a16:colId xmlns:a16="http://schemas.microsoft.com/office/drawing/2014/main" val="3084925520"/>
                    </a:ext>
                  </a:extLst>
                </a:gridCol>
                <a:gridCol w="1531917">
                  <a:extLst>
                    <a:ext uri="{9D8B030D-6E8A-4147-A177-3AD203B41FA5}">
                      <a16:colId xmlns:a16="http://schemas.microsoft.com/office/drawing/2014/main" val="3146159508"/>
                    </a:ext>
                  </a:extLst>
                </a:gridCol>
                <a:gridCol w="1733797">
                  <a:extLst>
                    <a:ext uri="{9D8B030D-6E8A-4147-A177-3AD203B41FA5}">
                      <a16:colId xmlns:a16="http://schemas.microsoft.com/office/drawing/2014/main" val="2097855094"/>
                    </a:ext>
                  </a:extLst>
                </a:gridCol>
                <a:gridCol w="1579418">
                  <a:extLst>
                    <a:ext uri="{9D8B030D-6E8A-4147-A177-3AD203B41FA5}">
                      <a16:colId xmlns:a16="http://schemas.microsoft.com/office/drawing/2014/main" val="282456802"/>
                    </a:ext>
                  </a:extLst>
                </a:gridCol>
                <a:gridCol w="1615045">
                  <a:extLst>
                    <a:ext uri="{9D8B030D-6E8A-4147-A177-3AD203B41FA5}">
                      <a16:colId xmlns:a16="http://schemas.microsoft.com/office/drawing/2014/main" val="2037982206"/>
                    </a:ext>
                  </a:extLst>
                </a:gridCol>
                <a:gridCol w="1686296">
                  <a:extLst>
                    <a:ext uri="{9D8B030D-6E8A-4147-A177-3AD203B41FA5}">
                      <a16:colId xmlns:a16="http://schemas.microsoft.com/office/drawing/2014/main" val="3950546907"/>
                    </a:ext>
                  </a:extLst>
                </a:gridCol>
                <a:gridCol w="1530170">
                  <a:extLst>
                    <a:ext uri="{9D8B030D-6E8A-4147-A177-3AD203B41FA5}">
                      <a16:colId xmlns:a16="http://schemas.microsoft.com/office/drawing/2014/main" val="329466381"/>
                    </a:ext>
                  </a:extLst>
                </a:gridCol>
              </a:tblGrid>
              <a:tr h="628289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Number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gridSpan="7"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097783"/>
                  </a:ext>
                </a:extLst>
              </a:tr>
              <a:tr h="42342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Product MAC</a:t>
                      </a:r>
                      <a:endParaRPr 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BT Station</a:t>
                      </a:r>
                      <a:endParaRPr 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PT Station</a:t>
                      </a:r>
                      <a:endParaRPr 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err="1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Assy</a:t>
                      </a:r>
                      <a:r>
                        <a:rPr lang="en-US" sz="14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2 -&gt; 4</a:t>
                      </a:r>
                      <a:endParaRPr 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FT1 -&gt; FT3</a:t>
                      </a:r>
                      <a:endParaRPr 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RC1</a:t>
                      </a:r>
                      <a:r>
                        <a:rPr lang="en-US" sz="1400" b="0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-&gt; RC2</a:t>
                      </a:r>
                      <a:endParaRPr 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Packing</a:t>
                      </a:r>
                      <a:endParaRPr 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8650366"/>
                  </a:ext>
                </a:extLst>
              </a:tr>
              <a:tr h="51970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2880" marR="1828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A8934AFE827D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11/1/2021 10:09:22 AM</a:t>
                      </a:r>
                      <a:endParaRPr lang="en-US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182880" marR="1828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11/1/2021 10:27:47 AM</a:t>
                      </a:r>
                      <a:endParaRPr lang="en-US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182880" marR="1828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11/2/2021 9:31:07 AM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82880" marR="1828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11/2/2021 11:09:49 AM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82880" marR="1828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11/2/2021 11:28:01 AM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82880" marR="1828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11/2/2021 4:51:22 PM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82880" marR="1828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53023708"/>
                  </a:ext>
                </a:extLst>
              </a:tr>
              <a:tr h="74748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2880" marR="1828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A8934AFE7D23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10/18/2021 3:21:52 PM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10/18/2021 3:24:24 PM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10/19/2021 8:22:56 PM</a:t>
                      </a:r>
                    </a:p>
                    <a:p>
                      <a:pPr algn="l" fontAlgn="b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10/20/2021 9:02:25 PM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10/21/2021 1:01:53 AM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10/21/2021 3:41:49 AM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10/21/2021 8:33:08 AM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6896199"/>
                  </a:ext>
                </a:extLst>
              </a:tr>
              <a:tr h="103940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2880" marR="1828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A8934AFE7B29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10/3/2021 5:35:48 AM</a:t>
                      </a:r>
                      <a:endParaRPr lang="en-US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182880" marR="1828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10/3/2021 10:13:16 AM</a:t>
                      </a:r>
                      <a:endParaRPr lang="en-US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182880" marR="1828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10/4/2021 8:09:40 AM.</a:t>
                      </a:r>
                    </a:p>
                    <a:p>
                      <a:pPr algn="l" fontAlgn="b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10/5/2021 1:35:47 AM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82880" marR="1828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10/4/2021 8:32:06 AM.</a:t>
                      </a:r>
                    </a:p>
                    <a:p>
                      <a:pPr algn="l" fontAlgn="b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10/5/2021 2:02:37 AM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82880" marR="1828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10/4/2021  9:46:38</a:t>
                      </a:r>
                      <a:r>
                        <a:rPr lang="en-US" sz="1200" b="0" i="0" u="none" strike="noStrike" baseline="0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AM.</a:t>
                      </a:r>
                    </a:p>
                    <a:p>
                      <a:pPr algn="l" fontAlgn="b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10/5/2021 4:17:35 AM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82880" marR="1828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10/5/2021</a:t>
                      </a:r>
                      <a:r>
                        <a:rPr lang="en-US" sz="12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8:47:08 AM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82880" marR="1828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725056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34749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向下箭號圖說文字 3">
            <a:extLst>
              <a:ext uri="{FF2B5EF4-FFF2-40B4-BE49-F238E27FC236}">
                <a16:creationId xmlns:a16="http://schemas.microsoft.com/office/drawing/2014/main" id="{BDE9DFC3-ECB4-4CAE-9D3E-5EB0C9452D77}"/>
              </a:ext>
            </a:extLst>
          </p:cNvPr>
          <p:cNvSpPr/>
          <p:nvPr/>
        </p:nvSpPr>
        <p:spPr>
          <a:xfrm>
            <a:off x="245356" y="847482"/>
            <a:ext cx="11782601" cy="678982"/>
          </a:xfrm>
          <a:prstGeom prst="downArrowCallou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>
                <a:solidFill>
                  <a:schemeClr val="bg1"/>
                </a:solidFill>
                <a:cs typeface="Arial" panose="020B0604020202020204" pitchFamily="34" charset="0"/>
              </a:rPr>
              <a:t>3</a:t>
            </a:r>
            <a:r>
              <a:rPr lang="en-US" b="1" dirty="0" smtClean="0">
                <a:solidFill>
                  <a:schemeClr val="bg1"/>
                </a:solidFill>
                <a:cs typeface="Arial" panose="020B0604020202020204" pitchFamily="34" charset="0"/>
              </a:rPr>
              <a:t>. </a:t>
            </a:r>
            <a:r>
              <a:rPr lang="en-US" b="1" dirty="0">
                <a:solidFill>
                  <a:schemeClr val="bg1"/>
                </a:solidFill>
                <a:cs typeface="Arial" panose="020B0604020202020204" pitchFamily="34" charset="0"/>
              </a:rPr>
              <a:t>Check Customer feedback </a:t>
            </a:r>
            <a:r>
              <a:rPr lang="en-US" b="1" dirty="0" smtClean="0">
                <a:solidFill>
                  <a:schemeClr val="bg1"/>
                </a:solidFill>
                <a:cs typeface="Arial" panose="020B0604020202020204" pitchFamily="34" charset="0"/>
              </a:rPr>
              <a:t>online production</a:t>
            </a:r>
            <a:endParaRPr lang="en-US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4" name="Callout: Up Arrow 3">
            <a:extLst>
              <a:ext uri="{FF2B5EF4-FFF2-40B4-BE49-F238E27FC236}">
                <a16:creationId xmlns:a16="http://schemas.microsoft.com/office/drawing/2014/main" id="{CD3DA1EE-784C-462A-9BA0-095E25E6BEC4}"/>
              </a:ext>
            </a:extLst>
          </p:cNvPr>
          <p:cNvSpPr/>
          <p:nvPr/>
        </p:nvSpPr>
        <p:spPr>
          <a:xfrm>
            <a:off x="153989" y="5174476"/>
            <a:ext cx="11782601" cy="892532"/>
          </a:xfrm>
          <a:prstGeom prst="upArrowCallout">
            <a:avLst/>
          </a:prstGeom>
          <a:solidFill>
            <a:srgbClr val="E7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>
                <a:solidFill>
                  <a:srgbClr val="0000FF"/>
                </a:solidFill>
                <a:cs typeface="Arial" panose="020B0604020202020204" pitchFamily="34" charset="0"/>
              </a:rPr>
              <a:t>R</a:t>
            </a:r>
            <a:r>
              <a:rPr lang="en-US" altLang="zh-CN" b="1" dirty="0">
                <a:solidFill>
                  <a:srgbClr val="0000FF"/>
                </a:solidFill>
                <a:cs typeface="Arial" panose="020B0604020202020204" pitchFamily="34" charset="0"/>
              </a:rPr>
              <a:t>esult</a:t>
            </a:r>
            <a:r>
              <a:rPr lang="en-US" b="1" dirty="0">
                <a:solidFill>
                  <a:srgbClr val="0000FF"/>
                </a:solidFill>
                <a:cs typeface="Arial" panose="020B0604020202020204" pitchFamily="34" charset="0"/>
              </a:rPr>
              <a:t> : </a:t>
            </a:r>
            <a:r>
              <a:rPr lang="en-US" b="1" dirty="0" smtClean="0">
                <a:solidFill>
                  <a:schemeClr val="tx1"/>
                </a:solidFill>
                <a:cs typeface="Arial" panose="020B0604020202020204" pitchFamily="34" charset="0"/>
              </a:rPr>
              <a:t>Online production, </a:t>
            </a:r>
            <a:r>
              <a:rPr lang="en-US" b="1" dirty="0" err="1" smtClean="0">
                <a:solidFill>
                  <a:schemeClr val="tx1"/>
                </a:solidFill>
                <a:cs typeface="Arial" panose="020B0604020202020204" pitchFamily="34" charset="0"/>
              </a:rPr>
              <a:t>Assy</a:t>
            </a:r>
            <a:r>
              <a:rPr lang="en-US" b="1" dirty="0" smtClean="0">
                <a:solidFill>
                  <a:schemeClr val="tx1"/>
                </a:solidFill>
                <a:cs typeface="Arial" panose="020B0604020202020204" pitchFamily="34" charset="0"/>
              </a:rPr>
              <a:t> FFC cable OP doing follow SOP. No detect any FFC cable issue </a:t>
            </a:r>
            <a:r>
              <a:rPr lang="en-US" b="1" dirty="0">
                <a:solidFill>
                  <a:schemeClr val="tx1"/>
                </a:solidFill>
                <a:cs typeface="Arial" panose="020B0604020202020204" pitchFamily="34" charset="0"/>
              </a:rPr>
              <a:t>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D0A6034-C9B8-4E4F-B0DF-FDD1DBD475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5</a:t>
            </a:fld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矩形 2">
            <a:extLst>
              <a:ext uri="{FF2B5EF4-FFF2-40B4-BE49-F238E27FC236}">
                <a16:creationId xmlns:a16="http://schemas.microsoft.com/office/drawing/2014/main" id="{D75E9774-5F65-465B-8C1E-34BF64EF5D6C}"/>
              </a:ext>
            </a:extLst>
          </p:cNvPr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zh-TW" sz="3200" b="1" dirty="0">
                <a:solidFill>
                  <a:schemeClr val="tx1"/>
                </a:solidFill>
                <a:ea typeface="標楷體" panose="03000509000000000000" pitchFamily="65" charset="-120"/>
                <a:cs typeface="Arial" panose="020B0604020202020204" pitchFamily="34" charset="0"/>
              </a:rPr>
              <a:t>D3. </a:t>
            </a:r>
            <a:r>
              <a:rPr lang="en-US" sz="3200" b="1" dirty="0">
                <a:solidFill>
                  <a:schemeClr val="tx1"/>
                </a:solidFill>
                <a:cs typeface="Arial" panose="020B0604020202020204" pitchFamily="34" charset="0"/>
              </a:rPr>
              <a:t>C</a:t>
            </a:r>
            <a:r>
              <a:rPr lang="en-US" altLang="zh-CN" sz="3200" b="1" dirty="0">
                <a:solidFill>
                  <a:schemeClr val="tx1"/>
                </a:solidFill>
                <a:cs typeface="Arial" panose="020B0604020202020204" pitchFamily="34" charset="0"/>
              </a:rPr>
              <a:t>ontainment</a:t>
            </a:r>
            <a:endParaRPr lang="en-US" altLang="zh-TW" sz="3200" b="1" dirty="0">
              <a:solidFill>
                <a:schemeClr val="tx1"/>
              </a:solidFill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182" y="1473804"/>
            <a:ext cx="1666379" cy="165283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4947" y="1473803"/>
            <a:ext cx="1877697" cy="165283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727" y="3638358"/>
            <a:ext cx="1665834" cy="138034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73010" y="3638358"/>
            <a:ext cx="1674004" cy="138034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6200000">
            <a:off x="6729501" y="3364378"/>
            <a:ext cx="1380349" cy="188793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6200000">
            <a:off x="9404331" y="3449357"/>
            <a:ext cx="1608967" cy="1717978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539977" y="4740870"/>
            <a:ext cx="1674422" cy="28742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K18X001T00</a:t>
            </a:r>
            <a:endParaRPr lang="en-US" dirty="0"/>
          </a:p>
        </p:txBody>
      </p:sp>
      <p:sp>
        <p:nvSpPr>
          <p:cNvPr id="18" name="Rectangle 17"/>
          <p:cNvSpPr/>
          <p:nvPr/>
        </p:nvSpPr>
        <p:spPr>
          <a:xfrm>
            <a:off x="655595" y="2887767"/>
            <a:ext cx="1487552" cy="23886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96.1531T00</a:t>
            </a:r>
            <a:endParaRPr lang="en-US" dirty="0"/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6200000">
            <a:off x="6609581" y="1328700"/>
            <a:ext cx="1620191" cy="188794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5400000">
            <a:off x="9377223" y="1446518"/>
            <a:ext cx="1556304" cy="1611100"/>
          </a:xfrm>
          <a:prstGeom prst="rect">
            <a:avLst/>
          </a:prstGeom>
        </p:spPr>
      </p:pic>
      <p:sp>
        <p:nvSpPr>
          <p:cNvPr id="21" name="Right Arrow 20"/>
          <p:cNvSpPr/>
          <p:nvPr/>
        </p:nvSpPr>
        <p:spPr>
          <a:xfrm>
            <a:off x="2475307" y="2328698"/>
            <a:ext cx="676894" cy="23750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Right Arrow 22"/>
          <p:cNvSpPr/>
          <p:nvPr/>
        </p:nvSpPr>
        <p:spPr>
          <a:xfrm>
            <a:off x="2475307" y="4263481"/>
            <a:ext cx="676894" cy="23750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Right Arrow 23"/>
          <p:cNvSpPr/>
          <p:nvPr/>
        </p:nvSpPr>
        <p:spPr>
          <a:xfrm>
            <a:off x="5515390" y="2278283"/>
            <a:ext cx="676894" cy="23750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Right Arrow 25"/>
          <p:cNvSpPr/>
          <p:nvPr/>
        </p:nvSpPr>
        <p:spPr>
          <a:xfrm>
            <a:off x="5515390" y="4211365"/>
            <a:ext cx="676894" cy="23750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Right Arrow 26"/>
          <p:cNvSpPr/>
          <p:nvPr/>
        </p:nvSpPr>
        <p:spPr>
          <a:xfrm>
            <a:off x="8510260" y="2278283"/>
            <a:ext cx="676894" cy="23750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Right Arrow 27"/>
          <p:cNvSpPr/>
          <p:nvPr/>
        </p:nvSpPr>
        <p:spPr>
          <a:xfrm>
            <a:off x="8510260" y="4211365"/>
            <a:ext cx="676894" cy="23750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6703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向下箭號圖說文字 3">
            <a:extLst>
              <a:ext uri="{FF2B5EF4-FFF2-40B4-BE49-F238E27FC236}">
                <a16:creationId xmlns:a16="http://schemas.microsoft.com/office/drawing/2014/main" id="{BDE9DFC3-ECB4-4CAE-9D3E-5EB0C9452D77}"/>
              </a:ext>
            </a:extLst>
          </p:cNvPr>
          <p:cNvSpPr/>
          <p:nvPr/>
        </p:nvSpPr>
        <p:spPr>
          <a:xfrm>
            <a:off x="245356" y="608587"/>
            <a:ext cx="11782601" cy="918926"/>
          </a:xfrm>
          <a:prstGeom prst="downArrowCallou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>
                <a:solidFill>
                  <a:schemeClr val="bg1"/>
                </a:solidFill>
                <a:cs typeface="Arial" panose="020B0604020202020204" pitchFamily="34" charset="0"/>
              </a:rPr>
              <a:t>4</a:t>
            </a:r>
            <a:r>
              <a:rPr lang="en-US" b="1" dirty="0" smtClean="0">
                <a:solidFill>
                  <a:schemeClr val="bg1"/>
                </a:solidFill>
                <a:cs typeface="Arial" panose="020B0604020202020204" pitchFamily="34" charset="0"/>
              </a:rPr>
              <a:t>. </a:t>
            </a:r>
            <a:r>
              <a:rPr lang="en-US" b="1" dirty="0">
                <a:solidFill>
                  <a:schemeClr val="bg1"/>
                </a:solidFill>
                <a:cs typeface="Arial" panose="020B0604020202020204" pitchFamily="34" charset="0"/>
              </a:rPr>
              <a:t>Corrective action : </a:t>
            </a:r>
            <a:endParaRPr lang="en-US" b="1" dirty="0" smtClean="0">
              <a:solidFill>
                <a:schemeClr val="bg1"/>
              </a:solidFill>
              <a:cs typeface="Arial" panose="020B0604020202020204" pitchFamily="34" charset="0"/>
            </a:endParaRPr>
          </a:p>
          <a:p>
            <a:r>
              <a:rPr lang="en-US" b="1" dirty="0" smtClean="0">
                <a:solidFill>
                  <a:schemeClr val="bg1"/>
                </a:solidFill>
                <a:cs typeface="Arial" panose="020B0604020202020204" pitchFamily="34" charset="0"/>
              </a:rPr>
              <a:t>4.1 . Add </a:t>
            </a:r>
            <a:r>
              <a:rPr lang="en-US" b="1" dirty="0">
                <a:solidFill>
                  <a:schemeClr val="bg1"/>
                </a:solidFill>
                <a:cs typeface="Arial" panose="020B0604020202020204" pitchFamily="34" charset="0"/>
              </a:rPr>
              <a:t>more heat resistant </a:t>
            </a:r>
            <a:r>
              <a:rPr lang="en-US" b="1" dirty="0" smtClean="0">
                <a:solidFill>
                  <a:schemeClr val="bg1"/>
                </a:solidFill>
                <a:cs typeface="Arial" panose="020B0604020202020204" pitchFamily="34" charset="0"/>
              </a:rPr>
              <a:t>seal</a:t>
            </a:r>
            <a:r>
              <a:rPr lang="en-US" b="1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n-US" b="1" dirty="0">
                <a:solidFill>
                  <a:schemeClr val="bg1"/>
                </a:solidFill>
                <a:cs typeface="Arial" panose="020B0604020202020204" pitchFamily="34" charset="0"/>
              </a:rPr>
              <a:t>protect middle pin( Short term </a:t>
            </a:r>
            <a:r>
              <a:rPr lang="en-US" b="1" dirty="0" smtClean="0">
                <a:solidFill>
                  <a:schemeClr val="bg1"/>
                </a:solidFill>
                <a:cs typeface="Arial" panose="020B0604020202020204" pitchFamily="34" charset="0"/>
              </a:rPr>
              <a:t>)</a:t>
            </a:r>
            <a:endParaRPr lang="en-US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4" name="Callout: Up Arrow 3">
            <a:extLst>
              <a:ext uri="{FF2B5EF4-FFF2-40B4-BE49-F238E27FC236}">
                <a16:creationId xmlns:a16="http://schemas.microsoft.com/office/drawing/2014/main" id="{CD3DA1EE-784C-462A-9BA0-095E25E6BEC4}"/>
              </a:ext>
            </a:extLst>
          </p:cNvPr>
          <p:cNvSpPr/>
          <p:nvPr/>
        </p:nvSpPr>
        <p:spPr>
          <a:xfrm>
            <a:off x="324465" y="5862581"/>
            <a:ext cx="11612125" cy="493768"/>
          </a:xfrm>
          <a:prstGeom prst="upArrowCallout">
            <a:avLst/>
          </a:prstGeom>
          <a:solidFill>
            <a:srgbClr val="E7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>
                <a:solidFill>
                  <a:srgbClr val="0000FF"/>
                </a:solidFill>
                <a:cs typeface="Arial" panose="020B0604020202020204" pitchFamily="34" charset="0"/>
              </a:rPr>
              <a:t>R</a:t>
            </a:r>
            <a:r>
              <a:rPr lang="en-US" altLang="zh-CN" b="1" dirty="0">
                <a:solidFill>
                  <a:srgbClr val="0000FF"/>
                </a:solidFill>
                <a:cs typeface="Arial" panose="020B0604020202020204" pitchFamily="34" charset="0"/>
              </a:rPr>
              <a:t>esult</a:t>
            </a:r>
            <a:r>
              <a:rPr lang="en-US" b="1" dirty="0">
                <a:solidFill>
                  <a:srgbClr val="0000FF"/>
                </a:solidFill>
                <a:cs typeface="Arial" panose="020B0604020202020204" pitchFamily="34" charset="0"/>
              </a:rPr>
              <a:t> : </a:t>
            </a:r>
            <a:r>
              <a:rPr lang="en-US" b="1" dirty="0" smtClean="0">
                <a:solidFill>
                  <a:schemeClr val="tx1"/>
                </a:solidFill>
                <a:cs typeface="Arial" panose="020B0604020202020204" pitchFamily="34" charset="0"/>
              </a:rPr>
              <a:t>Online production, before </a:t>
            </a:r>
            <a:r>
              <a:rPr lang="en-US" b="1" dirty="0" err="1" smtClean="0">
                <a:solidFill>
                  <a:schemeClr val="tx1"/>
                </a:solidFill>
                <a:cs typeface="Arial" panose="020B0604020202020204" pitchFamily="34" charset="0"/>
              </a:rPr>
              <a:t>Assy</a:t>
            </a:r>
            <a:r>
              <a:rPr lang="en-US" b="1" dirty="0" smtClean="0">
                <a:solidFill>
                  <a:schemeClr val="tx1"/>
                </a:solidFill>
                <a:cs typeface="Arial" panose="020B0604020202020204" pitchFamily="34" charset="0"/>
              </a:rPr>
              <a:t> FFC cable manual doing follow SOP 100%.</a:t>
            </a:r>
            <a:endParaRPr lang="en-US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D0A6034-C9B8-4E4F-B0DF-FDD1DBD475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6</a:t>
            </a:fld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127258" y="2913047"/>
            <a:ext cx="1674422" cy="28742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Before</a:t>
            </a:r>
            <a:endParaRPr lang="en-US" dirty="0"/>
          </a:p>
        </p:txBody>
      </p:sp>
      <p:sp>
        <p:nvSpPr>
          <p:cNvPr id="24" name="Right Arrow 23"/>
          <p:cNvSpPr/>
          <p:nvPr/>
        </p:nvSpPr>
        <p:spPr>
          <a:xfrm>
            <a:off x="5173100" y="1841709"/>
            <a:ext cx="1071710" cy="66899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3"/>
          <a:srcRect l="19680" t="38708"/>
          <a:stretch/>
        </p:blipFill>
        <p:spPr>
          <a:xfrm rot="5400000">
            <a:off x="1335171" y="1269913"/>
            <a:ext cx="1262048" cy="1670969"/>
          </a:xfrm>
          <a:prstGeom prst="rect">
            <a:avLst/>
          </a:prstGeom>
        </p:spPr>
      </p:pic>
      <p:sp>
        <p:nvSpPr>
          <p:cNvPr id="29" name="Rectangle 28"/>
          <p:cNvSpPr/>
          <p:nvPr/>
        </p:nvSpPr>
        <p:spPr>
          <a:xfrm>
            <a:off x="7389815" y="2918834"/>
            <a:ext cx="1674422" cy="28742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After improved</a:t>
            </a:r>
            <a:endParaRPr lang="en-US" dirty="0"/>
          </a:p>
        </p:txBody>
      </p:sp>
      <p:sp>
        <p:nvSpPr>
          <p:cNvPr id="31" name="矩形 2">
            <a:extLst>
              <a:ext uri="{FF2B5EF4-FFF2-40B4-BE49-F238E27FC236}">
                <a16:creationId xmlns:a16="http://schemas.microsoft.com/office/drawing/2014/main" id="{D75E9774-5F65-465B-8C1E-34BF64EF5D6C}"/>
              </a:ext>
            </a:extLst>
          </p:cNvPr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zh-TW" sz="3200" b="1" dirty="0">
                <a:solidFill>
                  <a:schemeClr val="tx1"/>
                </a:solidFill>
                <a:ea typeface="標楷體" panose="03000509000000000000" pitchFamily="65" charset="-120"/>
                <a:cs typeface="Arial" panose="020B0604020202020204" pitchFamily="34" charset="0"/>
              </a:rPr>
              <a:t>D3. </a:t>
            </a:r>
            <a:r>
              <a:rPr lang="en-US" sz="3200" b="1" dirty="0">
                <a:solidFill>
                  <a:schemeClr val="tx1"/>
                </a:solidFill>
                <a:cs typeface="Arial" panose="020B0604020202020204" pitchFamily="34" charset="0"/>
              </a:rPr>
              <a:t>C</a:t>
            </a:r>
            <a:r>
              <a:rPr lang="en-US" altLang="zh-CN" sz="3200" b="1" dirty="0">
                <a:solidFill>
                  <a:schemeClr val="tx1"/>
                </a:solidFill>
                <a:cs typeface="Arial" panose="020B0604020202020204" pitchFamily="34" charset="0"/>
              </a:rPr>
              <a:t>ontainment</a:t>
            </a:r>
            <a:endParaRPr lang="en-US" altLang="zh-TW" sz="3200" b="1" dirty="0">
              <a:solidFill>
                <a:schemeClr val="tx1"/>
              </a:solidFill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12" name="向下箭號圖說文字 3">
            <a:extLst>
              <a:ext uri="{FF2B5EF4-FFF2-40B4-BE49-F238E27FC236}">
                <a16:creationId xmlns:a16="http://schemas.microsoft.com/office/drawing/2014/main" id="{BDE9DFC3-ECB4-4CAE-9D3E-5EB0C9452D77}"/>
              </a:ext>
            </a:extLst>
          </p:cNvPr>
          <p:cNvSpPr/>
          <p:nvPr/>
        </p:nvSpPr>
        <p:spPr>
          <a:xfrm>
            <a:off x="245356" y="3355556"/>
            <a:ext cx="11782601" cy="678982"/>
          </a:xfrm>
          <a:prstGeom prst="downArrowCallou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 smtClean="0">
                <a:solidFill>
                  <a:schemeClr val="bg1"/>
                </a:solidFill>
                <a:cs typeface="Arial" panose="020B0604020202020204" pitchFamily="34" charset="0"/>
              </a:rPr>
              <a:t>4.2.  Re-assembly in 50 times to verify </a:t>
            </a:r>
            <a:endParaRPr lang="en-US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8" name="Rounded Rectangular Callout 7"/>
          <p:cNvSpPr/>
          <p:nvPr/>
        </p:nvSpPr>
        <p:spPr>
          <a:xfrm>
            <a:off x="9677655" y="1627060"/>
            <a:ext cx="2094271" cy="1135584"/>
          </a:xfrm>
          <a:prstGeom prst="wedgeRoundRectCallout">
            <a:avLst>
              <a:gd name="adj1" fmla="val -81856"/>
              <a:gd name="adj2" fmla="val -20365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Add more Add the seal(PN:A221034572101001)  in </a:t>
            </a:r>
            <a:r>
              <a:rPr lang="en-US" sz="1600" dirty="0" smtClean="0"/>
              <a:t>middle face of FFC </a:t>
            </a:r>
            <a:r>
              <a:rPr lang="en-US" sz="1600" dirty="0"/>
              <a:t>cable  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281945" y="5455666"/>
            <a:ext cx="1808319" cy="43030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Before assembly</a:t>
            </a:r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6677404" y="5308104"/>
            <a:ext cx="3305512" cy="51035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After re-assembly in 50 times</a:t>
            </a:r>
            <a:endParaRPr lang="en-US" dirty="0"/>
          </a:p>
        </p:txBody>
      </p:sp>
      <p:sp>
        <p:nvSpPr>
          <p:cNvPr id="23" name="Right Arrow 22"/>
          <p:cNvSpPr/>
          <p:nvPr/>
        </p:nvSpPr>
        <p:spPr>
          <a:xfrm>
            <a:off x="5173100" y="4430156"/>
            <a:ext cx="1071710" cy="66899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938" y="3891287"/>
            <a:ext cx="1828014" cy="140512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58593" y="3891287"/>
            <a:ext cx="1627571" cy="1349306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80234" y="3891287"/>
            <a:ext cx="1568005" cy="1349306"/>
          </a:xfrm>
          <a:prstGeom prst="rect">
            <a:avLst/>
          </a:prstGeom>
        </p:spPr>
      </p:pic>
      <p:sp>
        <p:nvSpPr>
          <p:cNvPr id="9" name="Oval 8"/>
          <p:cNvSpPr/>
          <p:nvPr/>
        </p:nvSpPr>
        <p:spPr>
          <a:xfrm>
            <a:off x="9079085" y="4059287"/>
            <a:ext cx="540774" cy="85540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6200000">
            <a:off x="7348929" y="1194777"/>
            <a:ext cx="1474471" cy="1735434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7583247" y="1908537"/>
            <a:ext cx="993058" cy="24124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6200000">
            <a:off x="2569775" y="3800811"/>
            <a:ext cx="1405125" cy="1586075"/>
          </a:xfrm>
          <a:prstGeom prst="rect">
            <a:avLst/>
          </a:prstGeom>
        </p:spPr>
      </p:pic>
      <p:sp>
        <p:nvSpPr>
          <p:cNvPr id="26" name="Rounded Rectangular Callout 25"/>
          <p:cNvSpPr/>
          <p:nvPr/>
        </p:nvSpPr>
        <p:spPr>
          <a:xfrm>
            <a:off x="10084987" y="4065180"/>
            <a:ext cx="1817308" cy="1020485"/>
          </a:xfrm>
          <a:prstGeom prst="wedgeRoundRectCallout">
            <a:avLst>
              <a:gd name="adj1" fmla="val -70828"/>
              <a:gd name="adj2" fmla="val -24694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Result : Didn’t have dot streaks on face FFC  </a:t>
            </a:r>
            <a:endParaRPr lang="en-US" sz="1600" dirty="0"/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56730177"/>
              </p:ext>
            </p:extLst>
          </p:nvPr>
        </p:nvGraphicFramePr>
        <p:xfrm>
          <a:off x="5638800" y="3041650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" name="Acrobat Document" showAsIcon="1" r:id="rId9" imgW="914400" imgH="771480" progId="AcroExch.Document.11">
                  <p:embed/>
                </p:oleObj>
              </mc:Choice>
              <mc:Fallback>
                <p:oleObj name="Acrobat Document" showAsIcon="1" r:id="rId9" imgW="914400" imgH="771480" progId="AcroExch.Documen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5638800" y="3041650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0808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向下箭號圖說文字 3">
            <a:extLst>
              <a:ext uri="{FF2B5EF4-FFF2-40B4-BE49-F238E27FC236}">
                <a16:creationId xmlns:a16="http://schemas.microsoft.com/office/drawing/2014/main" id="{BDE9DFC3-ECB4-4CAE-9D3E-5EB0C9452D77}"/>
              </a:ext>
            </a:extLst>
          </p:cNvPr>
          <p:cNvSpPr/>
          <p:nvPr/>
        </p:nvSpPr>
        <p:spPr>
          <a:xfrm>
            <a:off x="78057" y="3423500"/>
            <a:ext cx="11782601" cy="678982"/>
          </a:xfrm>
          <a:prstGeom prst="downArrowCallou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>
                <a:solidFill>
                  <a:schemeClr val="bg1"/>
                </a:solidFill>
                <a:cs typeface="Arial" panose="020B0604020202020204" pitchFamily="34" charset="0"/>
              </a:rPr>
              <a:t>5</a:t>
            </a:r>
            <a:r>
              <a:rPr lang="en-US" b="1" dirty="0" smtClean="0">
                <a:solidFill>
                  <a:schemeClr val="bg1"/>
                </a:solidFill>
                <a:cs typeface="Arial" panose="020B0604020202020204" pitchFamily="34" charset="0"/>
              </a:rPr>
              <a:t>. Add item visual check LED at RC1 test station ( Short term ) Done: 2011.11.27</a:t>
            </a:r>
            <a:endParaRPr lang="en-US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5" name="向下箭號圖說文字 3">
            <a:extLst>
              <a:ext uri="{FF2B5EF4-FFF2-40B4-BE49-F238E27FC236}">
                <a16:creationId xmlns:a16="http://schemas.microsoft.com/office/drawing/2014/main" id="{BDE9DFC3-ECB4-4CAE-9D3E-5EB0C9452D77}"/>
              </a:ext>
            </a:extLst>
          </p:cNvPr>
          <p:cNvSpPr/>
          <p:nvPr/>
        </p:nvSpPr>
        <p:spPr>
          <a:xfrm>
            <a:off x="78057" y="592702"/>
            <a:ext cx="11782601" cy="678982"/>
          </a:xfrm>
          <a:prstGeom prst="downArrowCallou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 smtClean="0">
                <a:solidFill>
                  <a:schemeClr val="bg1"/>
                </a:solidFill>
                <a:cs typeface="Arial" panose="020B0604020202020204" pitchFamily="34" charset="0"/>
              </a:rPr>
              <a:t>4.3 </a:t>
            </a:r>
            <a:r>
              <a:rPr lang="en-US" b="1" dirty="0">
                <a:solidFill>
                  <a:schemeClr val="bg1"/>
                </a:solidFill>
                <a:cs typeface="Arial" panose="020B0604020202020204" pitchFamily="34" charset="0"/>
              </a:rPr>
              <a:t>Verify 10pcs by adding the seal(PN:A221034572101001)  in FFC cable from FATP to OBA </a:t>
            </a:r>
            <a:r>
              <a:rPr lang="en-US" b="1" dirty="0" smtClean="0">
                <a:solidFill>
                  <a:schemeClr val="bg1"/>
                </a:solidFill>
                <a:cs typeface="Arial" panose="020B0604020202020204" pitchFamily="34" charset="0"/>
              </a:rPr>
              <a:t>station.</a:t>
            </a:r>
            <a:endParaRPr lang="en-US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12" name="Callout: Up Arrow 3">
            <a:extLst>
              <a:ext uri="{FF2B5EF4-FFF2-40B4-BE49-F238E27FC236}">
                <a16:creationId xmlns:a16="http://schemas.microsoft.com/office/drawing/2014/main" id="{CD3DA1EE-784C-462A-9BA0-095E25E6BEC4}"/>
              </a:ext>
            </a:extLst>
          </p:cNvPr>
          <p:cNvSpPr/>
          <p:nvPr/>
        </p:nvSpPr>
        <p:spPr>
          <a:xfrm>
            <a:off x="338277" y="5160059"/>
            <a:ext cx="11782601" cy="1200984"/>
          </a:xfrm>
          <a:prstGeom prst="upArrowCallout">
            <a:avLst/>
          </a:prstGeom>
          <a:solidFill>
            <a:srgbClr val="E7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>
                <a:solidFill>
                  <a:srgbClr val="0000FF"/>
                </a:solidFill>
                <a:cs typeface="Arial" panose="020B0604020202020204" pitchFamily="34" charset="0"/>
              </a:rPr>
              <a:t>R</a:t>
            </a:r>
            <a:r>
              <a:rPr lang="en-US" altLang="zh-CN" b="1" dirty="0">
                <a:solidFill>
                  <a:srgbClr val="0000FF"/>
                </a:solidFill>
                <a:cs typeface="Arial" panose="020B0604020202020204" pitchFamily="34" charset="0"/>
              </a:rPr>
              <a:t>esult</a:t>
            </a:r>
            <a:r>
              <a:rPr lang="en-US" b="1" dirty="0">
                <a:solidFill>
                  <a:srgbClr val="0000FF"/>
                </a:solidFill>
                <a:cs typeface="Arial" panose="020B0604020202020204" pitchFamily="34" charset="0"/>
              </a:rPr>
              <a:t> : </a:t>
            </a:r>
            <a:r>
              <a:rPr lang="en-US" b="1" dirty="0" smtClean="0">
                <a:solidFill>
                  <a:srgbClr val="0000FF"/>
                </a:solidFill>
                <a:cs typeface="Arial" panose="020B0604020202020204" pitchFamily="34" charset="0"/>
              </a:rPr>
              <a:t/>
            </a:r>
            <a:br>
              <a:rPr lang="en-US" b="1" dirty="0" smtClean="0">
                <a:solidFill>
                  <a:srgbClr val="0000FF"/>
                </a:solidFill>
                <a:cs typeface="Arial" panose="020B0604020202020204" pitchFamily="34" charset="0"/>
              </a:rPr>
            </a:br>
            <a:r>
              <a:rPr lang="en-US" b="1" dirty="0" smtClean="0">
                <a:solidFill>
                  <a:schemeClr val="tx1"/>
                </a:solidFill>
                <a:cs typeface="Arial" panose="020B0604020202020204" pitchFamily="34" charset="0"/>
              </a:rPr>
              <a:t>- Add the seal in FFC cable </a:t>
            </a:r>
            <a:r>
              <a:rPr lang="en-US" b="1" dirty="0" smtClean="0">
                <a:solidFill>
                  <a:schemeClr val="tx1"/>
                </a:solidFill>
                <a:cs typeface="Arial" panose="020B0604020202020204" pitchFamily="34" charset="0"/>
                <a:sym typeface="Wingdings" panose="05000000000000000000" pitchFamily="2" charset="2"/>
              </a:rPr>
              <a:t> No find out FFC cable short issue</a:t>
            </a:r>
            <a:br>
              <a:rPr lang="en-US" b="1" dirty="0" smtClean="0">
                <a:solidFill>
                  <a:schemeClr val="tx1"/>
                </a:solidFill>
                <a:cs typeface="Arial" panose="020B0604020202020204" pitchFamily="34" charset="0"/>
                <a:sym typeface="Wingdings" panose="05000000000000000000" pitchFamily="2" charset="2"/>
              </a:rPr>
            </a:br>
            <a:r>
              <a:rPr lang="en-US" b="1" dirty="0" smtClean="0">
                <a:solidFill>
                  <a:schemeClr val="tx1"/>
                </a:solidFill>
                <a:cs typeface="Arial" panose="020B0604020202020204" pitchFamily="34" charset="0"/>
                <a:sym typeface="Wingdings" panose="05000000000000000000" pitchFamily="2" charset="2"/>
              </a:rPr>
              <a:t>- Add item visual check LED at RC1 station , No found any abnormal issue.</a:t>
            </a:r>
            <a:endParaRPr lang="en-US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6" name="Right Arrow 5"/>
          <p:cNvSpPr/>
          <p:nvPr/>
        </p:nvSpPr>
        <p:spPr>
          <a:xfrm>
            <a:off x="6573059" y="2015783"/>
            <a:ext cx="2663687" cy="490330"/>
          </a:xfrm>
          <a:prstGeom prst="right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Add to SOP online</a:t>
            </a:r>
            <a:endParaRPr lang="en-US" dirty="0">
              <a:solidFill>
                <a:schemeClr val="tx1"/>
              </a:solidFill>
            </a:endParaRPr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87675502"/>
              </p:ext>
            </p:extLst>
          </p:nvPr>
        </p:nvGraphicFramePr>
        <p:xfrm>
          <a:off x="9541509" y="1256646"/>
          <a:ext cx="2319149" cy="18588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4" name="Acrobat Document" showAsIcon="1" r:id="rId4" imgW="914400" imgH="771480" progId="AcroExch.Document.11">
                  <p:embed/>
                </p:oleObj>
              </mc:Choice>
              <mc:Fallback>
                <p:oleObj name="Acrobat Document" showAsIcon="1" r:id="rId4" imgW="914400" imgH="771480" progId="AcroExch.Documen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541509" y="1256646"/>
                        <a:ext cx="2319149" cy="185884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79963950"/>
              </p:ext>
            </p:extLst>
          </p:nvPr>
        </p:nvGraphicFramePr>
        <p:xfrm>
          <a:off x="3461809" y="4136719"/>
          <a:ext cx="2283925" cy="1243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5" name="Document" showAsIcon="1" r:id="rId6" imgW="914400" imgH="771480" progId="Word.Document.8">
                  <p:embed/>
                </p:oleObj>
              </mc:Choice>
              <mc:Fallback>
                <p:oleObj name="Document" showAsIcon="1" r:id="rId6" imgW="914400" imgH="771480" progId="Word.Documen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461809" y="4136719"/>
                        <a:ext cx="2283925" cy="12436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3" name="Picture 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15843" y="4059449"/>
            <a:ext cx="4841805" cy="1207862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16200000">
            <a:off x="1016390" y="1145948"/>
            <a:ext cx="2123230" cy="2095283"/>
          </a:xfrm>
          <a:prstGeom prst="rect">
            <a:avLst/>
          </a:prstGeom>
        </p:spPr>
      </p:pic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60325541"/>
              </p:ext>
            </p:extLst>
          </p:nvPr>
        </p:nvGraphicFramePr>
        <p:xfrm>
          <a:off x="3477753" y="1421006"/>
          <a:ext cx="1802170" cy="15205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6" name="Acrobat Document" showAsIcon="1" r:id="rId10" imgW="914400" imgH="771480" progId="AcroExch.Document.11">
                  <p:embed/>
                </p:oleObj>
              </mc:Choice>
              <mc:Fallback>
                <p:oleObj name="Acrobat Document" showAsIcon="1" r:id="rId10" imgW="914400" imgH="771480" progId="AcroExch.Documen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3477753" y="1421006"/>
                        <a:ext cx="1802170" cy="152058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062682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方塊 2">
            <a:extLst>
              <a:ext uri="{FF2B5EF4-FFF2-40B4-BE49-F238E27FC236}">
                <a16:creationId xmlns:a16="http://schemas.microsoft.com/office/drawing/2014/main" id="{9923746D-A1D8-7E49-BD35-3AA8AF1C11D9}"/>
              </a:ext>
            </a:extLst>
          </p:cNvPr>
          <p:cNvSpPr txBox="1"/>
          <p:nvPr/>
        </p:nvSpPr>
        <p:spPr>
          <a:xfrm>
            <a:off x="838094" y="209133"/>
            <a:ext cx="256653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sz="4800" dirty="0"/>
              <a:t>Summary</a:t>
            </a:r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D7A4C060-42EC-5B4D-B1D6-6158902C3C08}"/>
              </a:ext>
            </a:extLst>
          </p:cNvPr>
          <p:cNvSpPr txBox="1"/>
          <p:nvPr/>
        </p:nvSpPr>
        <p:spPr>
          <a:xfrm>
            <a:off x="838094" y="1463040"/>
            <a:ext cx="82347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kumimoji="1" lang="en-US" altLang="zh-TW" sz="2400" dirty="0" smtClean="0"/>
              <a:t>Online product doing follow SOP.</a:t>
            </a:r>
            <a:endParaRPr kumimoji="1" lang="en-US" altLang="zh-TW" sz="2400" dirty="0"/>
          </a:p>
          <a:p>
            <a:pPr marL="342900" indent="-342900">
              <a:buAutoNum type="arabicPeriod"/>
            </a:pPr>
            <a:r>
              <a:rPr kumimoji="1" lang="en-US" altLang="zh-TW" sz="2400" dirty="0" smtClean="0"/>
              <a:t>Function test no defect any FFC cable short issue .</a:t>
            </a:r>
            <a:endParaRPr kumimoji="1" lang="en-US" altLang="zh-TW" sz="2400" dirty="0"/>
          </a:p>
        </p:txBody>
      </p:sp>
    </p:spTree>
    <p:extLst>
      <p:ext uri="{BB962C8B-B14F-4D97-AF65-F5344CB8AC3E}">
        <p14:creationId xmlns:p14="http://schemas.microsoft.com/office/powerpoint/2010/main" val="2049063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2150</TotalTime>
  <Words>416</Words>
  <Application>Microsoft Office PowerPoint</Application>
  <PresentationFormat>Widescreen</PresentationFormat>
  <Paragraphs>116</Paragraphs>
  <Slides>8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4</vt:i4>
      </vt:variant>
      <vt:variant>
        <vt:lpstr>Slide Titles</vt:lpstr>
      </vt:variant>
      <vt:variant>
        <vt:i4>8</vt:i4>
      </vt:variant>
    </vt:vector>
  </HeadingPairs>
  <TitlesOfParts>
    <vt:vector size="20" baseType="lpstr">
      <vt:lpstr>宋体</vt:lpstr>
      <vt:lpstr>Arial</vt:lpstr>
      <vt:lpstr>Calibri</vt:lpstr>
      <vt:lpstr>Calibri Light</vt:lpstr>
      <vt:lpstr>標楷體</vt:lpstr>
      <vt:lpstr>新細明體</vt:lpstr>
      <vt:lpstr>Wingdings</vt:lpstr>
      <vt:lpstr>Office 佈景主題</vt:lpstr>
      <vt:lpstr>Acrobat Document</vt:lpstr>
      <vt:lpstr>Document</vt:lpstr>
      <vt:lpstr>Presentation</vt:lpstr>
      <vt:lpstr>Adobe Acrobat Document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Chen Yueh-Wei</dc:creator>
  <cp:lastModifiedBy>陳國安</cp:lastModifiedBy>
  <cp:revision>139</cp:revision>
  <dcterms:created xsi:type="dcterms:W3CDTF">2018-11-16T05:26:15Z</dcterms:created>
  <dcterms:modified xsi:type="dcterms:W3CDTF">2021-11-30T09:21:47Z</dcterms:modified>
</cp:coreProperties>
</file>